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406" r:id="rId3"/>
    <p:sldId id="427" r:id="rId4"/>
    <p:sldId id="430" r:id="rId5"/>
    <p:sldId id="462" r:id="rId6"/>
    <p:sldId id="463" r:id="rId7"/>
    <p:sldId id="428" r:id="rId8"/>
    <p:sldId id="434" r:id="rId9"/>
    <p:sldId id="435" r:id="rId10"/>
    <p:sldId id="431" r:id="rId11"/>
    <p:sldId id="438" r:id="rId12"/>
    <p:sldId id="439" r:id="rId13"/>
    <p:sldId id="429" r:id="rId14"/>
    <p:sldId id="440" r:id="rId15"/>
    <p:sldId id="441" r:id="rId16"/>
    <p:sldId id="432" r:id="rId17"/>
    <p:sldId id="442" r:id="rId18"/>
    <p:sldId id="444" r:id="rId19"/>
    <p:sldId id="447" r:id="rId20"/>
    <p:sldId id="446" r:id="rId21"/>
    <p:sldId id="436" r:id="rId22"/>
    <p:sldId id="459" r:id="rId23"/>
    <p:sldId id="460" r:id="rId24"/>
    <p:sldId id="437" r:id="rId25"/>
    <p:sldId id="448" r:id="rId26"/>
    <p:sldId id="458" r:id="rId27"/>
    <p:sldId id="449" r:id="rId28"/>
    <p:sldId id="453" r:id="rId29"/>
    <p:sldId id="451" r:id="rId30"/>
    <p:sldId id="452" r:id="rId31"/>
    <p:sldId id="454" r:id="rId32"/>
    <p:sldId id="456" r:id="rId33"/>
    <p:sldId id="461" r:id="rId34"/>
    <p:sldId id="405" r:id="rId35"/>
    <p:sldId id="293" r:id="rId36"/>
    <p:sldId id="306" r:id="rId37"/>
    <p:sldId id="450" r:id="rId38"/>
    <p:sldId id="457" r:id="rId3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6683" autoAdjust="0"/>
  </p:normalViewPr>
  <p:slideViewPr>
    <p:cSldViewPr snapToGrid="0">
      <p:cViewPr varScale="1">
        <p:scale>
          <a:sx n="96" d="100"/>
          <a:sy n="96" d="100"/>
        </p:scale>
        <p:origin x="1476" y="7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3/10/2023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25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7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https://colab.research.google.com/github/zz4fap/tp557-iot-ml/blob/master/examples/Treinamento_com_e_sem_data_augmentation.ipynb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26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data_augmentation.ipynb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89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The number of parameters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: When there is a large number of tunable parameters, which is also sometimes called the </a:t>
            </a:r>
            <a:r>
              <a:rPr lang="en-US" b="0" i="1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degrees of freedom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, the models tend to be more susceptible to overfitting.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Sobreajuste_e_otimização_hiperparamétrica</a:t>
            </a:r>
            <a:r>
              <a:rPr lang="pt-BR" sz="1200" dirty="0" err="1"/>
              <a:t>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01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transfer_learning.ipynb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62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https://colab.research.google.com/github/zz4fap/tp557-iot-ml/blob/master/exercises/exercicio_transfer_learning.ipynb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overfitting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é um grande problema nas redes neurais, especialmente à medida que os computadores se tornam mais poderosos e temos a capacidade de treinar redes maiores.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https://colab.research.google.com/github/zz4fap/tp557-iot-ml/blob/master/examples/Overffiting.ipynb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71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https://colab.research.google.com/github/zz4fap/tp557-iot-ml/blob/master/examples/Overfitting.ipynb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67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06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3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61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4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90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olab.research.google.com/github/zz4fap/tp557-iot-ml/blob/master/examples/validacao_cruzada_k_fold.ipynb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early_stop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dropout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Treinamento_com_e_sem_data_augmentation.ipyn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data_augment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otimiza&#231;&#227;o_hiperparam&#233;trica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transfer_learning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transfer_learning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Overfitting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Prevenindo o sobreajuste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335" y="1825624"/>
            <a:ext cx="6214830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Técnicas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validação cruzada avaliam o desempenho</a:t>
            </a:r>
            <a:r>
              <a:rPr lang="pt-BR" b="0" i="0" dirty="0">
                <a:effectLst/>
              </a:rPr>
              <a:t> do modelo em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várias divisões de dados de treinamento e validação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mostrar variações significativas no desempenho </a:t>
            </a:r>
            <a:r>
              <a:rPr lang="pt-BR" b="0" i="0" dirty="0">
                <a:effectLst/>
              </a:rPr>
              <a:t>(i.e., erro e variância)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entre as divisões </a:t>
            </a:r>
            <a:r>
              <a:rPr lang="pt-BR" b="0" i="0" dirty="0">
                <a:effectLst/>
              </a:rPr>
              <a:t>dos dados, isso pode ser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sobreajuste ou subajuste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Técnicas de validação cruzada que podem ser usadas: </a:t>
            </a:r>
            <a:r>
              <a:rPr lang="pt-BR" i="1" dirty="0"/>
              <a:t>k-</a:t>
            </a:r>
            <a:r>
              <a:rPr lang="pt-BR" i="1" dirty="0" err="1"/>
              <a:t>fold</a:t>
            </a:r>
            <a:r>
              <a:rPr lang="pt-BR" dirty="0"/>
              <a:t>, </a:t>
            </a:r>
            <a:r>
              <a:rPr lang="pt-BR" i="1" dirty="0" err="1"/>
              <a:t>leave</a:t>
            </a:r>
            <a:r>
              <a:rPr lang="pt-BR" i="1" dirty="0"/>
              <a:t>-</a:t>
            </a:r>
            <a:r>
              <a:rPr lang="pt-BR" i="1" dirty="0" err="1"/>
              <a:t>p-out</a:t>
            </a:r>
            <a:r>
              <a:rPr lang="pt-BR" dirty="0"/>
              <a:t>, </a:t>
            </a:r>
            <a:r>
              <a:rPr lang="pt-BR" i="1" dirty="0" err="1"/>
              <a:t>holdout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k</a:t>
            </a:r>
            <a:r>
              <a:rPr lang="pt-BR" b="0" i="0" dirty="0">
                <a:effectLst/>
              </a:rPr>
              <a:t>-</a:t>
            </a:r>
            <a:r>
              <a:rPr lang="pt-BR" b="0" i="0" dirty="0" err="1">
                <a:effectLst/>
              </a:rPr>
              <a:t>fold</a:t>
            </a:r>
            <a:r>
              <a:rPr lang="pt-BR" b="0" i="0" dirty="0">
                <a:effectLst/>
              </a:rPr>
              <a:t> é a mais usada </a:t>
            </a:r>
            <a:r>
              <a:rPr lang="pt-BR" b="0" i="0">
                <a:effectLst/>
              </a:rPr>
              <a:t>na prática.</a:t>
            </a:r>
            <a:endParaRPr lang="pt-BR" b="0" i="0" dirty="0">
              <a:effectLst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403622" y="2393877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6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Como detectar o sobreajuste: </a:t>
                </a:r>
                <a14:m>
                  <m:oMath xmlns:m="http://schemas.openxmlformats.org/officeDocument/2006/math">
                    <m:r>
                      <a:rPr lang="pt-BR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i="1" dirty="0"/>
                  <a:t>-</a:t>
                </a:r>
                <a:r>
                  <a:rPr lang="pt-BR" i="1" dirty="0" err="1"/>
                  <a:t>fold</a:t>
                </a:r>
                <a:endParaRPr lang="pt-BR" i="1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técnica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divide o conjunto de dados em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subconjuntos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chamados dobras (</a:t>
                </a:r>
                <a:r>
                  <a:rPr lang="pt-BR" b="0" i="1" dirty="0" err="1">
                    <a:solidFill>
                      <a:schemeClr val="tx1"/>
                    </a:solidFill>
                    <a:effectLst/>
                  </a:rPr>
                  <a:t>folds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), </a:t>
                </a:r>
                <a:r>
                  <a:rPr lang="pt-BR" dirty="0">
                    <a:solidFill>
                      <a:schemeClr val="tx1"/>
                    </a:solidFill>
                  </a:rPr>
                  <a:t>treinando e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avaliando o modelo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7030A0"/>
                    </a:solidFill>
                  </a:rPr>
                  <a:t>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vezes </a:t>
                </a:r>
                <a:r>
                  <a:rPr lang="pt-BR" dirty="0">
                    <a:solidFill>
                      <a:schemeClr val="tx1"/>
                    </a:solidFill>
                  </a:rPr>
                  <a:t>(e.g., MSE ou acurácia), cada vez com um subconjunto diferente como conjunto de teste e os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-1 subconjuntos restantes como conjunto de treinamento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Ao final,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calcula-se a média e a variância das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métricas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individuais de desempenho para fornecer uma única métrica geral do modelo.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  <a:blipFill>
                <a:blip r:embed="rId4"/>
                <a:stretch>
                  <a:fillRect l="-1746" t="-1937" r="-29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4C98CA81-D5B4-3FB5-6A37-8D8EDAE72660}"/>
              </a:ext>
            </a:extLst>
          </p:cNvPr>
          <p:cNvSpPr txBox="1"/>
          <p:nvPr/>
        </p:nvSpPr>
        <p:spPr>
          <a:xfrm>
            <a:off x="0" y="6581000"/>
            <a:ext cx="2786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Exemplo: </a:t>
            </a:r>
            <a:r>
              <a:rPr lang="pt-BR" sz="1200" dirty="0" err="1">
                <a:hlinkClick r:id="rId5"/>
              </a:rPr>
              <a:t>validacao_cruzada_k_fold.ipynb</a:t>
            </a:r>
            <a:endParaRPr lang="pt-BR" sz="1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8E020A-A51A-D5C4-761C-EE24409A0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403622" y="2393877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4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416" y="1825624"/>
            <a:ext cx="643162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Coletar mais </a:t>
            </a:r>
            <a:r>
              <a:rPr lang="pt-BR" b="1" dirty="0"/>
              <a:t>d</a:t>
            </a:r>
            <a:r>
              <a:rPr lang="pt-BR" b="1" i="0" dirty="0">
                <a:effectLst/>
              </a:rPr>
              <a:t>ados</a:t>
            </a:r>
            <a:r>
              <a:rPr lang="pt-BR" b="1" dirty="0"/>
              <a:t> </a:t>
            </a:r>
            <a:r>
              <a:rPr lang="pt-BR" b="0" i="0" dirty="0">
                <a:effectLst/>
              </a:rPr>
              <a:t>de treinamento é uma das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estratégias mais eficazes </a:t>
            </a:r>
            <a:r>
              <a:rPr lang="pt-BR" b="0" i="0" dirty="0">
                <a:effectLst/>
              </a:rPr>
              <a:t>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melhorar a capacidade de generalização </a:t>
            </a:r>
            <a:r>
              <a:rPr lang="pt-BR" b="0" i="0" dirty="0">
                <a:effectLst/>
              </a:rPr>
              <a:t>do modelo, consequentemente, reduzindo o sobreajuste.</a:t>
            </a:r>
          </a:p>
          <a:p>
            <a:r>
              <a:rPr lang="pt-BR" b="0" i="0" dirty="0">
                <a:effectLst/>
              </a:rPr>
              <a:t>Porém, em algumas situações, a coleta de dados adicionais pode ser muito cara, demorada ou simplesmente impossível.</a:t>
            </a:r>
            <a:endParaRPr lang="pt-BR" b="1" i="0" dirty="0">
              <a:effectLst/>
            </a:endParaRPr>
          </a:p>
        </p:txBody>
      </p:sp>
      <p:pic>
        <p:nvPicPr>
          <p:cNvPr id="1026" name="Picture 2" descr="The Difference Between Training Data vs. Test Data in Machine Learning">
            <a:extLst>
              <a:ext uri="{FF2B5EF4-FFF2-40B4-BE49-F238E27FC236}">
                <a16:creationId xmlns:a16="http://schemas.microsoft.com/office/drawing/2014/main" id="{65FD752D-DDD7-D638-20EE-6FFAF3C8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 bwMode="auto">
          <a:xfrm>
            <a:off x="569946" y="2455524"/>
            <a:ext cx="4680147" cy="298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2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08" y="1825624"/>
            <a:ext cx="6414580" cy="5032375"/>
          </a:xfrm>
        </p:spPr>
        <p:txBody>
          <a:bodyPr>
            <a:normAutofit lnSpcReduction="10000"/>
          </a:bodyPr>
          <a:lstStyle/>
          <a:p>
            <a:r>
              <a:rPr lang="pt-BR" b="1" i="0" dirty="0">
                <a:effectLst/>
              </a:rPr>
              <a:t>Regularização:</a:t>
            </a:r>
            <a:r>
              <a:rPr lang="pt-BR" b="0" i="0" dirty="0">
                <a:effectLst/>
              </a:rPr>
              <a:t> Utilizar técnicas de regularização, como L1, L2 ou </a:t>
            </a:r>
            <a:r>
              <a:rPr lang="pt-BR" b="0" i="1" dirty="0">
                <a:effectLst/>
              </a:rPr>
              <a:t>Earl</a:t>
            </a:r>
            <a:r>
              <a:rPr lang="pt-BR" i="1" dirty="0"/>
              <a:t>y </a:t>
            </a:r>
            <a:r>
              <a:rPr lang="pt-BR" b="0" i="1" dirty="0">
                <a:effectLst/>
              </a:rPr>
              <a:t>stopping</a:t>
            </a:r>
            <a:r>
              <a:rPr lang="pt-BR" b="0" dirty="0">
                <a:effectLst/>
              </a:rPr>
              <a:t> e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em redes neurais, para reduzir a complexidade do modelo.</a:t>
            </a:r>
          </a:p>
          <a:p>
            <a:r>
              <a:rPr lang="pt-BR" b="1" i="1" dirty="0">
                <a:solidFill>
                  <a:srgbClr val="00B050"/>
                </a:solidFill>
                <a:effectLst/>
              </a:rPr>
              <a:t>Early stopping</a:t>
            </a:r>
            <a:r>
              <a:rPr lang="pt-BR" b="1" dirty="0">
                <a:solidFill>
                  <a:srgbClr val="00B050"/>
                </a:solidFill>
                <a:effectLst/>
              </a:rPr>
              <a:t> </a:t>
            </a:r>
            <a:r>
              <a:rPr lang="pt-BR" dirty="0">
                <a:effectLst/>
              </a:rPr>
              <a:t>(ou parada antecipada) é uma técnica de </a:t>
            </a:r>
            <a:r>
              <a:rPr lang="pt-BR" b="1" i="1" dirty="0">
                <a:effectLst/>
              </a:rPr>
              <a:t>regularização temporal</a:t>
            </a:r>
            <a:r>
              <a:rPr lang="pt-BR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 ideia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interromper o treinamento do modelo assim que o desempenho no conjunto de validação começa a piorar</a:t>
            </a:r>
            <a:r>
              <a:rPr lang="pt-BR" b="0" i="0" dirty="0">
                <a:effectLst/>
              </a:rPr>
              <a:t>, em vez de continuar até que o modelo se ajuste demais aos dados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  <a:effectLst/>
              </a:rPr>
              <a:t>Vantagens</a:t>
            </a:r>
            <a:r>
              <a:rPr lang="pt-BR" b="0" i="0" dirty="0">
                <a:effectLst/>
              </a:rPr>
              <a:t>: economiza tempo e recursos computacionais.</a:t>
            </a:r>
            <a:endParaRPr lang="pt-BR" dirty="0">
              <a:effectLst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B96B489-3B3F-EAC5-5271-479360133A2A}"/>
              </a:ext>
            </a:extLst>
          </p:cNvPr>
          <p:cNvGrpSpPr/>
          <p:nvPr/>
        </p:nvGrpSpPr>
        <p:grpSpPr>
          <a:xfrm>
            <a:off x="448916" y="2140058"/>
            <a:ext cx="4817167" cy="3991572"/>
            <a:chOff x="919612" y="1910994"/>
            <a:chExt cx="4817167" cy="39915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77FAE98-5C78-2BE3-451C-35F914BB2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12" y="1910994"/>
              <a:ext cx="4817167" cy="399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A37B87A-880A-828C-4447-7827240999C9}"/>
                </a:ext>
              </a:extLst>
            </p:cNvPr>
            <p:cNvSpPr/>
            <p:nvPr/>
          </p:nvSpPr>
          <p:spPr>
            <a:xfrm>
              <a:off x="1428749" y="4219574"/>
              <a:ext cx="309563" cy="2762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0491ECA-0F21-F4E0-D27B-9EFF1243D0B5}"/>
                </a:ext>
              </a:extLst>
            </p:cNvPr>
            <p:cNvSpPr txBox="1"/>
            <p:nvPr/>
          </p:nvSpPr>
          <p:spPr>
            <a:xfrm>
              <a:off x="1857879" y="4500560"/>
              <a:ext cx="826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Early-stop</a:t>
              </a:r>
            </a:p>
          </p:txBody>
        </p: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A07786AB-F3F8-B4AB-0540-9876956F6B3E}"/>
                </a:ext>
              </a:extLst>
            </p:cNvPr>
            <p:cNvCxnSpPr>
              <a:stCxn id="4" idx="5"/>
            </p:cNvCxnSpPr>
            <p:nvPr/>
          </p:nvCxnSpPr>
          <p:spPr>
            <a:xfrm>
              <a:off x="1692978" y="4455347"/>
              <a:ext cx="264410" cy="183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1"/>
            <a:ext cx="285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4"/>
              </a:rPr>
              <a:t>Exemplo</a:t>
            </a:r>
            <a:r>
              <a:rPr lang="en-US" sz="1200" dirty="0">
                <a:hlinkClick r:id="rId4"/>
              </a:rPr>
              <a:t>: </a:t>
            </a:r>
            <a:r>
              <a:rPr lang="en-US" sz="1200" dirty="0" err="1">
                <a:hlinkClick r:id="rId4"/>
              </a:rPr>
              <a:t>Sobreajuste_e_early_stop.ipynb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6834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dropout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envolve aleatoriamente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"desligar" ou "descartar" um subconjunto dos neurônios em cada camada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da rede neural. </a:t>
            </a:r>
          </a:p>
          <a:p>
            <a:r>
              <a:rPr lang="pt-BR" b="0" i="0" dirty="0">
                <a:effectLst/>
              </a:rPr>
              <a:t>Isso significa que esses neurônios não contribuirão para o cálculo das saídas da rede durante essa iteração de treinamento.</a:t>
            </a:r>
          </a:p>
          <a:p>
            <a:r>
              <a:rPr lang="pt-BR" dirty="0"/>
              <a:t>Desta forma, o </a:t>
            </a:r>
            <a:r>
              <a:rPr lang="pt-BR" b="1" i="1" dirty="0">
                <a:solidFill>
                  <a:srgbClr val="00B050"/>
                </a:solidFill>
              </a:rPr>
              <a:t>modelo</a:t>
            </a:r>
            <a:r>
              <a:rPr lang="pt-BR" dirty="0"/>
              <a:t> fica </a:t>
            </a:r>
            <a:r>
              <a:rPr lang="pt-BR" b="1" i="1" dirty="0">
                <a:solidFill>
                  <a:srgbClr val="00B050"/>
                </a:solidFill>
              </a:rPr>
              <a:t>menos complexo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diminuindo</a:t>
            </a:r>
            <a:r>
              <a:rPr lang="pt-BR" dirty="0"/>
              <a:t> as chances de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0"/>
            <a:ext cx="3708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Sobreajuste_e_dropout.ipynb</a:t>
            </a:r>
            <a:endParaRPr lang="pt-BR" sz="1200" dirty="0"/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0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solidFill>
                  <a:srgbClr val="00B050"/>
                </a:solidFill>
                <a:effectLst/>
              </a:rPr>
              <a:t>Heuristicamente</a:t>
            </a:r>
            <a:r>
              <a:rPr lang="pt-BR" b="0" i="0" dirty="0">
                <a:effectLst/>
              </a:rPr>
              <a:t>, quando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desligamos</a:t>
            </a:r>
            <a:r>
              <a:rPr lang="pt-BR" b="0" i="0" dirty="0">
                <a:effectLst/>
              </a:rPr>
              <a:t> diferentes conjuntos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neurônios</a:t>
            </a:r>
            <a:r>
              <a:rPr lang="pt-BR" b="0" i="0" dirty="0">
                <a:effectLst/>
              </a:rPr>
              <a:t>, é como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estivéssemos treinando várias redes</a:t>
            </a:r>
            <a:r>
              <a:rPr lang="pt-BR" b="0" i="0" dirty="0">
                <a:effectLst/>
              </a:rPr>
              <a:t> neurais diferentes. </a:t>
            </a:r>
          </a:p>
          <a:p>
            <a:r>
              <a:rPr lang="pt-BR" dirty="0"/>
              <a:t>D</a:t>
            </a:r>
            <a:r>
              <a:rPr lang="pt-BR" b="0" i="0" dirty="0">
                <a:effectLst/>
              </a:rPr>
              <a:t>urante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inferência</a:t>
            </a:r>
            <a:r>
              <a:rPr lang="pt-BR" b="0" i="0" dirty="0">
                <a:effectLst/>
              </a:rPr>
              <a:t>,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resultados dessas redes são ponderados </a:t>
            </a:r>
            <a:r>
              <a:rPr lang="pt-BR" b="0" i="0" dirty="0">
                <a:effectLst/>
              </a:rPr>
              <a:t>(e.g., média ou voto majoritário) para produzir a saída final da rede.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diferentes redes se adaptarão de diferentes maneiras</a:t>
            </a:r>
            <a:r>
              <a:rPr lang="pt-BR" b="0" i="0" dirty="0">
                <a:effectLst/>
              </a:rPr>
              <a:t>, e assim, esperançosamente, o efeito do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será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reduzir o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08" y="1825624"/>
            <a:ext cx="576380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Aumentar artificialmente os dados (</a:t>
            </a:r>
            <a:r>
              <a:rPr lang="pt-BR" b="1" i="1" dirty="0">
                <a:effectLst/>
              </a:rPr>
              <a:t>Data Augmentation</a:t>
            </a:r>
            <a:r>
              <a:rPr lang="pt-BR" b="1" i="0" dirty="0">
                <a:effectLst/>
              </a:rPr>
              <a:t>):</a:t>
            </a:r>
            <a:r>
              <a:rPr lang="pt-BR" b="0" i="0" dirty="0">
                <a:effectLst/>
              </a:rPr>
              <a:t> O objetivo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aumentar</a:t>
            </a:r>
            <a:r>
              <a:rPr lang="pt-BR" b="0" i="0" dirty="0">
                <a:effectLst/>
              </a:rPr>
              <a:t>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variedade</a:t>
            </a:r>
            <a:r>
              <a:rPr lang="pt-BR" b="0" i="0" dirty="0">
                <a:effectLst/>
              </a:rPr>
              <a:t> 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diversidade</a:t>
            </a:r>
            <a:r>
              <a:rPr lang="pt-BR" b="0" i="0" dirty="0">
                <a:effectLst/>
              </a:rPr>
              <a:t> dos dados de treinamento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criando novos exemplos a partir dos dados existentes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Essa técnica ajuda a melhorar o desempenho do modelo, tornando-o mais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robusto</a:t>
            </a:r>
            <a:r>
              <a:rPr lang="pt-BR" b="0" i="0" dirty="0">
                <a:effectLst/>
              </a:rPr>
              <a:t> e capaz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generalizar melhor</a:t>
            </a:r>
            <a:r>
              <a:rPr lang="pt-BR" b="0" i="0" dirty="0">
                <a:effectLst/>
              </a:rPr>
              <a:t>. </a:t>
            </a:r>
          </a:p>
        </p:txBody>
      </p:sp>
      <p:pic>
        <p:nvPicPr>
          <p:cNvPr id="4" name="Picture 2" descr="Data Augmentation for Computer Vision | by TagX | Medium">
            <a:extLst>
              <a:ext uri="{FF2B5EF4-FFF2-40B4-BE49-F238E27FC236}">
                <a16:creationId xmlns:a16="http://schemas.microsoft.com/office/drawing/2014/main" id="{5692B4E6-B888-E061-A50A-821892C9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463502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7DEDA5-F84D-C921-70EB-FD505F8C918F}"/>
              </a:ext>
            </a:extLst>
          </p:cNvPr>
          <p:cNvSpPr txBox="1"/>
          <p:nvPr/>
        </p:nvSpPr>
        <p:spPr>
          <a:xfrm>
            <a:off x="8187865" y="6581000"/>
            <a:ext cx="411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Treinamento_com_e_sem_data_augmentation.ipynb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1810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6410" cy="5032375"/>
          </a:xfrm>
        </p:spPr>
        <p:txBody>
          <a:bodyPr>
            <a:normAutofit/>
          </a:bodyPr>
          <a:lstStyle/>
          <a:p>
            <a:r>
              <a:rPr lang="pt-BR" dirty="0"/>
              <a:t>Quando o problema envolve </a:t>
            </a:r>
            <a:r>
              <a:rPr lang="pt-BR" b="1" i="1" dirty="0">
                <a:solidFill>
                  <a:srgbClr val="00B050"/>
                </a:solidFill>
              </a:rPr>
              <a:t>imagens</a:t>
            </a:r>
            <a:r>
              <a:rPr lang="pt-BR" dirty="0"/>
              <a:t>, podemos aplicar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transformações</a:t>
            </a:r>
            <a:r>
              <a:rPr lang="pt-BR" b="0" i="0" dirty="0">
                <a:effectLst/>
              </a:rPr>
              <a:t>, como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rotação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espelhamento</a:t>
            </a:r>
            <a:r>
              <a:rPr lang="pt-BR" b="0" i="0" dirty="0">
                <a:effectLst/>
              </a:rPr>
              <a:t>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corte</a:t>
            </a:r>
            <a:r>
              <a:rPr lang="pt-BR" b="0" i="0" dirty="0">
                <a:effectLst/>
              </a:rPr>
              <a:t>, modificação 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brilho</a:t>
            </a:r>
            <a:r>
              <a:rPr lang="pt-BR" b="0" i="0" dirty="0">
                <a:effectLst/>
              </a:rPr>
              <a:t>, adição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ruído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desfoque</a:t>
            </a:r>
            <a:r>
              <a:rPr lang="pt-BR" b="0" i="0" dirty="0">
                <a:effectLst/>
              </a:rPr>
              <a:t>, etc.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data a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ugmentation</a:t>
            </a:r>
            <a:r>
              <a:rPr lang="pt-BR" b="1" i="1" dirty="0">
                <a:solidFill>
                  <a:srgbClr val="00B050"/>
                </a:solidFill>
              </a:rPr>
              <a:t> torna </a:t>
            </a:r>
            <a:r>
              <a:rPr lang="pt-BR" b="1" i="1" dirty="0" err="1">
                <a:solidFill>
                  <a:srgbClr val="00B050"/>
                </a:solidFill>
              </a:rPr>
              <a:t>CNNs</a:t>
            </a:r>
            <a:r>
              <a:rPr lang="pt-BR" b="1" i="1" dirty="0">
                <a:solidFill>
                  <a:srgbClr val="00B050"/>
                </a:solidFill>
              </a:rPr>
              <a:t> robustas à rotação das imagens</a:t>
            </a:r>
            <a:r>
              <a:rPr lang="pt-BR" dirty="0"/>
              <a:t>, pois a rede é treinada com a </a:t>
            </a:r>
            <a:r>
              <a:rPr lang="pt-BR" b="1" i="1" dirty="0"/>
              <a:t>mesma imagem com diferentes rotações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Assim a rede aprende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reconhecer padrões independentemente da orientação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1026" name="Picture 2" descr="Data Augmentation for Computer Vision | by TagX | Medium">
            <a:extLst>
              <a:ext uri="{FF2B5EF4-FFF2-40B4-BE49-F238E27FC236}">
                <a16:creationId xmlns:a16="http://schemas.microsoft.com/office/drawing/2014/main" id="{FB7D8235-3582-6BF9-817B-5D611675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" y="2495775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9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835" y="1825624"/>
            <a:ext cx="587557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O Tensorflow possui </a:t>
            </a:r>
            <a:r>
              <a:rPr lang="pt-BR" dirty="0"/>
              <a:t>várias camadas que podem ser usadas </a:t>
            </a:r>
            <a:r>
              <a:rPr lang="pt-BR" b="0" i="0" dirty="0">
                <a:effectLst/>
              </a:rPr>
              <a:t>para criar novas imagens a partir das existentes: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tf.keras.layers.RandomCrop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tf.keras.layers.RandomZoom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tf.keras.layers.RandomFlip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tf.keras.layers.RandomRotation</a:t>
            </a:r>
            <a:r>
              <a:rPr lang="pt-BR" dirty="0"/>
              <a:t>(), etc.</a:t>
            </a:r>
          </a:p>
          <a:p>
            <a:r>
              <a:rPr lang="pt-BR" b="0" i="0" dirty="0">
                <a:effectLst/>
              </a:rPr>
              <a:t>Essas camadas podem ser adicionadas como camadas iniciais em seu modelo e o TensorFlow cuidará automaticamente do pré-processamento durante o treinamento e a inferência.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36DA5E-2BA2-E248-545D-D53ECB51FE80}"/>
              </a:ext>
            </a:extLst>
          </p:cNvPr>
          <p:cNvSpPr txBox="1"/>
          <p:nvPr/>
        </p:nvSpPr>
        <p:spPr>
          <a:xfrm>
            <a:off x="208971" y="1825624"/>
            <a:ext cx="63361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data_augmentation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RandomFlip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"horizontal"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img_width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RandomRotation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RandomZoom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C682B81E-8FB9-B056-F838-5063C9F2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95" y="3140364"/>
            <a:ext cx="3601616" cy="35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EA2D64-8F5C-BFDB-74C3-103B55491DD7}"/>
              </a:ext>
            </a:extLst>
          </p:cNvPr>
          <p:cNvSpPr txBox="1"/>
          <p:nvPr/>
        </p:nvSpPr>
        <p:spPr>
          <a:xfrm>
            <a:off x="9783905" y="6581001"/>
            <a:ext cx="2408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5645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109" y="1825624"/>
            <a:ext cx="5552301" cy="5032375"/>
          </a:xfrm>
        </p:spPr>
        <p:txBody>
          <a:bodyPr>
            <a:normAutofit/>
          </a:bodyPr>
          <a:lstStyle/>
          <a:p>
            <a:r>
              <a:rPr lang="pt-BR" dirty="0"/>
              <a:t>Além das camadas, o </a:t>
            </a:r>
            <a:r>
              <a:rPr lang="pt-BR" b="0" i="0" dirty="0">
                <a:effectLst/>
              </a:rPr>
              <a:t>Tensorflow possui um módulo de pré-processamento de imagens chamado </a:t>
            </a:r>
            <a:r>
              <a:rPr lang="pt-BR" b="1" i="1" dirty="0" err="1">
                <a:effectLst/>
              </a:rPr>
              <a:t>tf.image</a:t>
            </a:r>
            <a:r>
              <a:rPr lang="pt-BR" b="0" i="0" dirty="0">
                <a:effectLst/>
              </a:rPr>
              <a:t> que também pode ser usado para criar novas imagens.</a:t>
            </a:r>
          </a:p>
          <a:p>
            <a:r>
              <a:rPr lang="pt-BR" dirty="0"/>
              <a:t>Elas são usadas para um controle mais preciso do pré-processamento.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968FA2-907F-A936-0FB9-FBCC7031AE78}"/>
              </a:ext>
            </a:extLst>
          </p:cNvPr>
          <p:cNvSpPr txBox="1"/>
          <p:nvPr/>
        </p:nvSpPr>
        <p:spPr>
          <a:xfrm>
            <a:off x="1966767" y="1880026"/>
            <a:ext cx="3131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flipped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flip_left_right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flipped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2051" name="Picture 3" descr="png">
            <a:extLst>
              <a:ext uri="{FF2B5EF4-FFF2-40B4-BE49-F238E27FC236}">
                <a16:creationId xmlns:a16="http://schemas.microsoft.com/office/drawing/2014/main" id="{D2E157D4-2C63-4035-BFF9-51F204A1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2434556"/>
            <a:ext cx="4324927" cy="1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ng">
            <a:extLst>
              <a:ext uri="{FF2B5EF4-FFF2-40B4-BE49-F238E27FC236}">
                <a16:creationId xmlns:a16="http://schemas.microsoft.com/office/drawing/2014/main" id="{9E28E4D6-8A51-D550-1ED9-41F8AE7B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9" y="4341811"/>
            <a:ext cx="3380509" cy="24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E67CF0-3415-EE05-0025-2E6D9FA8DF5D}"/>
              </a:ext>
            </a:extLst>
          </p:cNvPr>
          <p:cNvSpPr txBox="1"/>
          <p:nvPr/>
        </p:nvSpPr>
        <p:spPr>
          <a:xfrm>
            <a:off x="1966767" y="4347567"/>
            <a:ext cx="2631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rotated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rot90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rotated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019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Vimos anteriormente que o sobreajuste (</a:t>
            </a:r>
            <a:r>
              <a:rPr lang="pt-BR" b="0" i="1" dirty="0" err="1">
                <a:effectLst/>
              </a:rPr>
              <a:t>overfitting</a:t>
            </a:r>
            <a:r>
              <a:rPr lang="pt-BR" b="0" i="0" dirty="0">
                <a:effectLst/>
              </a:rPr>
              <a:t>) é um fenômeno indesejado que ocorre em modelos de aprendizado de máquina, no qual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, em vez de generalizar bem para dados inéditos. </a:t>
            </a:r>
          </a:p>
          <a:p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"decora" os dados de treinamento capturando até mesmo o ruído presente nos dados</a:t>
            </a:r>
            <a:r>
              <a:rPr lang="pt-BR" b="0" i="0" dirty="0">
                <a:effectLst/>
              </a:rPr>
              <a:t> em vez de aprender o padrão geral que pode ser aplicado a exemplos desconhecidos.</a:t>
            </a:r>
          </a:p>
          <a:p>
            <a:r>
              <a:rPr lang="pt-BR" dirty="0"/>
              <a:t>Em geral, é mais comum um modelo se sobreajustar do que subajustar.</a:t>
            </a:r>
            <a:endParaRPr lang="pt-BR" b="0" i="0" dirty="0">
              <a:effectLst/>
            </a:endParaRPr>
          </a:p>
          <a:p>
            <a:r>
              <a:rPr lang="pt-BR" dirty="0"/>
              <a:t>Portanto, neste tópico, veremos algumas formas de se evitar o sobreajuste.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B0700-9B3E-5B03-9F91-6AF0EAAF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</a:t>
            </a:r>
            <a:r>
              <a:rPr lang="pt-BR" i="1" dirty="0" err="1"/>
              <a:t>augmentation</a:t>
            </a:r>
            <a:r>
              <a:rPr lang="pt-BR" i="1"/>
              <a:t> </a:t>
            </a:r>
            <a:r>
              <a:rPr lang="pt-BR"/>
              <a:t>com Tensorflow</a:t>
            </a:r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25EF3148-3622-8172-1AAB-58A2B6E6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9" y="2257808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9C95C0-18FE-E837-A2FA-27DC9488373C}"/>
              </a:ext>
            </a:extLst>
          </p:cNvPr>
          <p:cNvSpPr txBox="1"/>
          <p:nvPr/>
        </p:nvSpPr>
        <p:spPr>
          <a:xfrm>
            <a:off x="1104900" y="1747346"/>
            <a:ext cx="3814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saturated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adjust_saturation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saturated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9AE112-4A81-249F-61FC-87A439D9BAAB}"/>
              </a:ext>
            </a:extLst>
          </p:cNvPr>
          <p:cNvSpPr txBox="1"/>
          <p:nvPr/>
        </p:nvSpPr>
        <p:spPr>
          <a:xfrm>
            <a:off x="1224973" y="4253699"/>
            <a:ext cx="36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bright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adjust_brightness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3076" name="Picture 4" descr="png">
            <a:extLst>
              <a:ext uri="{FF2B5EF4-FFF2-40B4-BE49-F238E27FC236}">
                <a16:creationId xmlns:a16="http://schemas.microsoft.com/office/drawing/2014/main" id="{4C4D1D85-8669-9771-6467-CBB9B7C9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2" y="4751404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99D25-2A06-8FD6-11F7-D9F302FDAFE6}"/>
              </a:ext>
            </a:extLst>
          </p:cNvPr>
          <p:cNvSpPr txBox="1"/>
          <p:nvPr/>
        </p:nvSpPr>
        <p:spPr>
          <a:xfrm>
            <a:off x="6605155" y="1747346"/>
            <a:ext cx="48629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seed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# tuple of size (2,)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210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visualize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395245-CB74-E4E9-769F-4C87CFB92D24}"/>
              </a:ext>
            </a:extLst>
          </p:cNvPr>
          <p:cNvGrpSpPr/>
          <p:nvPr/>
        </p:nvGrpSpPr>
        <p:grpSpPr>
          <a:xfrm>
            <a:off x="7207829" y="2878269"/>
            <a:ext cx="3225685" cy="3930305"/>
            <a:chOff x="7423264" y="2916897"/>
            <a:chExt cx="3225685" cy="3930305"/>
          </a:xfrm>
        </p:grpSpPr>
        <p:pic>
          <p:nvPicPr>
            <p:cNvPr id="3082" name="Picture 10" descr="png">
              <a:extLst>
                <a:ext uri="{FF2B5EF4-FFF2-40B4-BE49-F238E27FC236}">
                  <a16:creationId xmlns:a16="http://schemas.microsoft.com/office/drawing/2014/main" id="{74911A61-241F-E975-8D00-94B931414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2916897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ng">
              <a:extLst>
                <a:ext uri="{FF2B5EF4-FFF2-40B4-BE49-F238E27FC236}">
                  <a16:creationId xmlns:a16="http://schemas.microsoft.com/office/drawing/2014/main" id="{CD62BDC1-600E-20F9-80B1-E62D13164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424094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ng">
              <a:extLst>
                <a:ext uri="{FF2B5EF4-FFF2-40B4-BE49-F238E27FC236}">
                  <a16:creationId xmlns:a16="http://schemas.microsoft.com/office/drawing/2014/main" id="{D4ABFA9C-260A-B673-4E41-F2435F0F3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554407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552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EC3-9F93-F0C7-00C7-2A8406F8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DAE270-373C-955C-8C3A-BAE8D668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5" y="1825624"/>
            <a:ext cx="651485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Um </a:t>
            </a:r>
            <a:r>
              <a:rPr lang="pt-BR" b="1" i="1" dirty="0">
                <a:solidFill>
                  <a:srgbClr val="00B050"/>
                </a:solidFill>
              </a:rPr>
              <a:t>modelo excessivamente complexo</a:t>
            </a:r>
            <a:r>
              <a:rPr lang="pt-BR" dirty="0"/>
              <a:t> tem grandes chances de se </a:t>
            </a:r>
            <a:r>
              <a:rPr lang="pt-BR" b="1" i="1" dirty="0">
                <a:solidFill>
                  <a:srgbClr val="00B050"/>
                </a:solidFill>
              </a:rPr>
              <a:t>sobreajustar</a:t>
            </a:r>
            <a:r>
              <a:rPr lang="pt-BR" dirty="0"/>
              <a:t>. </a:t>
            </a:r>
          </a:p>
          <a:p>
            <a:r>
              <a:rPr lang="pt-BR" dirty="0"/>
              <a:t>Portanto,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modelos menos complexos</a:t>
            </a:r>
            <a:r>
              <a:rPr lang="pt-BR" b="0" i="0" dirty="0">
                <a:effectLst/>
              </a:rPr>
              <a:t> (i.e., mais simples), com menos parâmetros,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tendem a não se sobreajustar e a generalizar melhor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r>
              <a:rPr lang="pt-BR" dirty="0"/>
              <a:t>O objetivo é encontrar um modelo com </a:t>
            </a:r>
            <a:r>
              <a:rPr lang="pt-BR" b="1" i="1" dirty="0">
                <a:solidFill>
                  <a:srgbClr val="00B050"/>
                </a:solidFill>
              </a:rPr>
              <a:t>complexidade suficiente para capturar o padrão geral por trás dos dados</a:t>
            </a:r>
            <a:r>
              <a:rPr lang="pt-BR" dirty="0"/>
              <a:t>.</a:t>
            </a:r>
          </a:p>
          <a:p>
            <a:r>
              <a:rPr lang="pt-BR" b="1" i="1" dirty="0">
                <a:solidFill>
                  <a:srgbClr val="00B050"/>
                </a:solidFill>
                <a:effectLst/>
              </a:rPr>
              <a:t>Otimização hiperparamétrica</a:t>
            </a:r>
            <a:r>
              <a:rPr lang="pt-BR" b="0" i="0" dirty="0">
                <a:effectLst/>
              </a:rPr>
              <a:t> pode ajustar a complexidade do modelo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a configuração que oferece um bom equilíbrio entre viés e variância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841B13E-FED9-6E46-EAA1-61799CADD711}"/>
              </a:ext>
            </a:extLst>
          </p:cNvPr>
          <p:cNvGrpSpPr/>
          <p:nvPr/>
        </p:nvGrpSpPr>
        <p:grpSpPr>
          <a:xfrm>
            <a:off x="442529" y="2411125"/>
            <a:ext cx="4554343" cy="3158402"/>
            <a:chOff x="599548" y="2475780"/>
            <a:chExt cx="4199268" cy="2853458"/>
          </a:xfrm>
        </p:grpSpPr>
        <p:pic>
          <p:nvPicPr>
            <p:cNvPr id="1026" name="Picture 2" descr="SigOpt Optimization Loop">
              <a:extLst>
                <a:ext uri="{FF2B5EF4-FFF2-40B4-BE49-F238E27FC236}">
                  <a16:creationId xmlns:a16="http://schemas.microsoft.com/office/drawing/2014/main" id="{07C54C8B-DDE1-6B00-356B-55239B5B5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" y="2475780"/>
              <a:ext cx="4199268" cy="285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igOpt Optimization Loop">
              <a:extLst>
                <a:ext uri="{FF2B5EF4-FFF2-40B4-BE49-F238E27FC236}">
                  <a16:creationId xmlns:a16="http://schemas.microsoft.com/office/drawing/2014/main" id="{F6B84B57-0B8A-E0EC-7058-C1C7157B9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489325" y="4371975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igOpt Optimization Loop">
              <a:extLst>
                <a:ext uri="{FF2B5EF4-FFF2-40B4-BE49-F238E27FC236}">
                  <a16:creationId xmlns:a16="http://schemas.microsoft.com/office/drawing/2014/main" id="{0F8FFFA5-3D52-DAB1-9F66-8FCC9E469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837734" y="4371974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C1FA0-AFA6-13F2-6F4C-13D985815E31}"/>
              </a:ext>
            </a:extLst>
          </p:cNvPr>
          <p:cNvSpPr txBox="1"/>
          <p:nvPr/>
        </p:nvSpPr>
        <p:spPr>
          <a:xfrm>
            <a:off x="0" y="6581000"/>
            <a:ext cx="406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Sobreajuste_e_otimização_hiperparamétrica.ipynb</a:t>
            </a:r>
            <a:r>
              <a:rPr lang="pt-BR" sz="1200" dirty="0">
                <a:hlinkClick r:id="rId4"/>
              </a:rPr>
              <a:t>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16244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564" y="1825624"/>
            <a:ext cx="6677890" cy="5032375"/>
          </a:xfrm>
        </p:spPr>
        <p:txBody>
          <a:bodyPr>
            <a:normAutofit/>
          </a:bodyPr>
          <a:lstStyle/>
          <a:p>
            <a:r>
              <a:rPr lang="pt-BR" b="1" i="1" dirty="0"/>
              <a:t>T</a:t>
            </a:r>
            <a:r>
              <a:rPr lang="pt-BR" b="1" i="1" dirty="0">
                <a:effectLst/>
              </a:rPr>
              <a:t>ransfer learning</a:t>
            </a:r>
            <a:r>
              <a:rPr lang="pt-BR" dirty="0">
                <a:effectLst/>
              </a:rPr>
              <a:t> ou </a:t>
            </a:r>
            <a:r>
              <a:rPr lang="pt-BR" dirty="0"/>
              <a:t>transferência de aprendizado é</a:t>
            </a:r>
            <a:r>
              <a:rPr lang="pt-BR" b="0" i="0" dirty="0">
                <a:effectLst/>
              </a:rPr>
              <a:t> uma abordagem que envolve o uso de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em uma tarefa </a:t>
            </a:r>
            <a:r>
              <a:rPr lang="pt-BR" b="0" i="0" dirty="0">
                <a:effectLst/>
              </a:rPr>
              <a:t>(ou domínio) relacionada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como ponto de partida para uma nova tarefa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3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6" y="1825624"/>
            <a:ext cx="587432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Suponham que temos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rede </a:t>
            </a:r>
            <a:r>
              <a:rPr lang="pt-BR" b="1" i="1" dirty="0" err="1">
                <a:solidFill>
                  <a:srgbClr val="00B050"/>
                </a:solidFill>
                <a:effectLst/>
              </a:rPr>
              <a:t>pré</a:t>
            </a:r>
            <a:r>
              <a:rPr lang="pt-BR" b="1" i="1" dirty="0">
                <a:solidFill>
                  <a:srgbClr val="00B050"/>
                </a:solidFill>
                <a:effectLst/>
              </a:rPr>
              <a:t>-treinada</a:t>
            </a:r>
            <a:r>
              <a:rPr lang="pt-BR" b="0" i="0" dirty="0">
                <a:effectLst/>
              </a:rPr>
              <a:t> para classificar imagens em 100 categorias diferentes, incluindo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animais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plantas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veículos</a:t>
            </a:r>
            <a:r>
              <a:rPr lang="pt-BR" dirty="0"/>
              <a:t>, etc. e </a:t>
            </a:r>
            <a:r>
              <a:rPr lang="pt-BR" b="0" i="0" dirty="0">
                <a:effectLst/>
              </a:rPr>
              <a:t>queremos treinar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nova rede para classificar tipos específicos de veículos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dirty="0"/>
              <a:t>Por e</a:t>
            </a:r>
            <a:r>
              <a:rPr lang="pt-BR" b="0" i="0" dirty="0">
                <a:effectLst/>
              </a:rPr>
              <a:t>ssas tarefas serem muito semelhantes,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podemos reutilizar partes da primeira rede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9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Modelos pré-treinados em grandes conjuntos de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extraem características relevantes e representações úteis dos dados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Essas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representações são transferidas para o novo modelo</a:t>
            </a:r>
            <a:r>
              <a:rPr lang="pt-BR" b="0" i="0" dirty="0">
                <a:effectLst/>
              </a:rPr>
              <a:t>, que pode se beneficiar de uma inicialização mais informada.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9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9122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learning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 evitar </a:t>
            </a:r>
            <a:r>
              <a:rPr lang="pt-BR" b="0" i="0" dirty="0">
                <a:effectLst/>
              </a:rPr>
              <a:t>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novo modelo sobreajuste</a:t>
            </a:r>
            <a:r>
              <a:rPr lang="pt-BR" b="0" i="0" dirty="0">
                <a:effectLst/>
              </a:rPr>
              <a:t>, pois ele já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começa com características relevantes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Como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já adquiriu um bom entendimento de características genéricas </a:t>
            </a:r>
            <a:r>
              <a:rPr lang="pt-BR" b="0" i="0" dirty="0">
                <a:effectLst/>
              </a:rPr>
              <a:t>em uma tarefa relacionada,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novo modelo pode exigir menos dados de treinamento</a:t>
            </a:r>
            <a:r>
              <a:rPr lang="pt-BR" b="0" i="0" dirty="0">
                <a:effectLst/>
              </a:rPr>
              <a:t> para alcançar um bom desempenho.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3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925" y="1825624"/>
            <a:ext cx="621030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learning </a:t>
            </a:r>
            <a:r>
              <a:rPr lang="pt-BR" b="0" i="0" dirty="0">
                <a:effectLst/>
              </a:rPr>
              <a:t>é particularmente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útil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os dados de treinamento são escassos</a:t>
            </a:r>
            <a:r>
              <a:rPr lang="pt-BR" b="0" i="0" dirty="0">
                <a:effectLst/>
              </a:rPr>
              <a:t>, o que é uma situação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propensa ao sobreajuste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Além de requerer menos dados, o </a:t>
            </a:r>
            <a:r>
              <a:rPr lang="pt-BR" b="0" i="1" dirty="0">
                <a:effectLst/>
              </a:rPr>
              <a:t>transfer learning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acelera consideravelmente o treinamento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3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dirty="0"/>
              <a:t>Para entender como o </a:t>
            </a:r>
            <a:r>
              <a:rPr lang="pt-BR" i="1" dirty="0"/>
              <a:t>transfer learning</a:t>
            </a:r>
            <a:r>
              <a:rPr lang="pt-BR" dirty="0"/>
              <a:t>, funciona, vamos usar uma </a:t>
            </a:r>
            <a:r>
              <a:rPr lang="pt-BR" b="1" i="1" dirty="0">
                <a:solidFill>
                  <a:srgbClr val="00B050"/>
                </a:solidFill>
              </a:rPr>
              <a:t>rede convolucional</a:t>
            </a:r>
            <a:r>
              <a:rPr lang="pt-BR" dirty="0"/>
              <a:t> como exemplo.</a:t>
            </a:r>
          </a:p>
          <a:p>
            <a:r>
              <a:rPr lang="pt-BR" dirty="0"/>
              <a:t>Nestas redes, as </a:t>
            </a:r>
            <a:r>
              <a:rPr lang="pt-BR" b="1" i="1" dirty="0">
                <a:solidFill>
                  <a:srgbClr val="00B050"/>
                </a:solidFill>
              </a:rPr>
              <a:t>camadas convolucionais iniciais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aprendem</a:t>
            </a:r>
            <a:r>
              <a:rPr lang="pt-BR" dirty="0"/>
              <a:t> a detectar </a:t>
            </a:r>
            <a:r>
              <a:rPr lang="pt-BR" b="1" i="1" dirty="0">
                <a:solidFill>
                  <a:srgbClr val="00B050"/>
                </a:solidFill>
              </a:rPr>
              <a:t>características simples</a:t>
            </a:r>
            <a:r>
              <a:rPr lang="pt-BR" dirty="0"/>
              <a:t> (i.e., de baixo nível)</a:t>
            </a:r>
            <a:r>
              <a:rPr lang="pt-BR" b="0" i="0" dirty="0">
                <a:effectLst/>
              </a:rPr>
              <a:t>, como bordas (verticais e horizontais), linhas, cantos e texturas.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2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61966" cy="5047615"/>
          </a:xfrm>
        </p:spPr>
        <p:txBody>
          <a:bodyPr/>
          <a:lstStyle/>
          <a:p>
            <a:r>
              <a:rPr lang="pt-BR" dirty="0"/>
              <a:t>As </a:t>
            </a:r>
            <a:r>
              <a:rPr lang="pt-BR" b="1" i="1" dirty="0">
                <a:solidFill>
                  <a:srgbClr val="00B050"/>
                </a:solidFill>
              </a:rPr>
              <a:t>c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amadas intermediárias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baseando-se nas características aprendidas pelas camadas anteriores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aprendem</a:t>
            </a:r>
            <a:r>
              <a:rPr lang="pt-BR" b="0" i="0" dirty="0">
                <a:effectLst/>
              </a:rPr>
              <a:t> a detectar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características mais complexas</a:t>
            </a:r>
            <a:r>
              <a:rPr lang="pt-BR" b="0" i="0" dirty="0">
                <a:effectLst/>
              </a:rPr>
              <a:t>, como formas geométricas mais elaboradas, partes de objetos e texturas mais abstratas. </a:t>
            </a:r>
          </a:p>
          <a:p>
            <a:r>
              <a:rPr lang="pt-BR" b="0" i="0" dirty="0">
                <a:effectLst/>
              </a:rPr>
              <a:t>Estas camadas capturaram  características parciais de objetos, como olhos, narizes e partes do corpo.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3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b="0" i="0" dirty="0">
                <a:effectLst/>
              </a:rPr>
              <a:t>Nas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mais profundas, combinando as </a:t>
            </a:r>
            <a:r>
              <a:rPr lang="pt-BR" b="1" i="1" dirty="0">
                <a:solidFill>
                  <a:srgbClr val="00B050"/>
                </a:solidFill>
                <a:effectLst/>
                <a:latin typeface="Google Sans"/>
              </a:rPr>
              <a:t>características detectadas pelas camadas anteriores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, </a:t>
            </a:r>
            <a:r>
              <a:rPr lang="pt-BR" b="0" i="0" dirty="0">
                <a:effectLst/>
              </a:rPr>
              <a:t>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rede</a:t>
            </a:r>
            <a:r>
              <a:rPr lang="pt-BR" b="0" i="0" dirty="0">
                <a:effectLst/>
              </a:rPr>
              <a:t> convolucional tende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características de alto nível</a:t>
            </a:r>
            <a:r>
              <a:rPr lang="pt-BR" b="0" i="0" dirty="0">
                <a:effectLst/>
              </a:rPr>
              <a:t>, como partes completas de objetos, objetos inteiros e até mesmo conceitos semânticos mais abstratos, como "rosto humano" ou "carro".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00D78E-AC93-0BD9-D73D-ABA58F13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79" y="1510093"/>
            <a:ext cx="2887315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279" y="1825624"/>
            <a:ext cx="6504212" cy="5032375"/>
          </a:xfrm>
        </p:spPr>
        <p:txBody>
          <a:bodyPr>
            <a:normAutofit/>
          </a:bodyPr>
          <a:lstStyle/>
          <a:p>
            <a:r>
              <a:rPr lang="pt-BR" dirty="0"/>
              <a:t>A figura ao lado mostra 11 amostras ruidosas.</a:t>
            </a:r>
          </a:p>
          <a:p>
            <a:r>
              <a:rPr lang="pt-BR" dirty="0"/>
              <a:t>Elas são aproximadas por uma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e um </a:t>
            </a:r>
            <a:r>
              <a:rPr lang="pt-BR" b="1" i="1" dirty="0">
                <a:solidFill>
                  <a:srgbClr val="00B050"/>
                </a:solidFill>
              </a:rPr>
              <a:t>polinômio de ordem 11</a:t>
            </a:r>
            <a:r>
              <a:rPr lang="pt-BR" dirty="0"/>
              <a:t>. </a:t>
            </a:r>
          </a:p>
          <a:p>
            <a:r>
              <a:rPr lang="pt-BR" dirty="0"/>
              <a:t>Embora o </a:t>
            </a:r>
            <a:r>
              <a:rPr lang="pt-BR" b="1" i="1" dirty="0">
                <a:solidFill>
                  <a:srgbClr val="00B050"/>
                </a:solidFill>
              </a:rPr>
              <a:t>polinômio se ajuste perfeitamente</a:t>
            </a:r>
            <a:r>
              <a:rPr lang="pt-BR" dirty="0"/>
              <a:t> aos dados ruidosos, pode-se esperar que a </a:t>
            </a:r>
            <a:r>
              <a:rPr lang="pt-BR" b="1" i="1" dirty="0">
                <a:solidFill>
                  <a:srgbClr val="00B050"/>
                </a:solidFill>
              </a:rPr>
              <a:t>reta generalize melhor</a:t>
            </a:r>
            <a:r>
              <a:rPr lang="pt-BR" dirty="0"/>
              <a:t>. </a:t>
            </a:r>
          </a:p>
          <a:p>
            <a:r>
              <a:rPr lang="pt-BR" dirty="0"/>
              <a:t>Se as duas funções forem usadas para fazer predições além das 11 amostras, a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deve obter </a:t>
            </a:r>
            <a:r>
              <a:rPr lang="pt-BR" b="1" i="1" dirty="0">
                <a:solidFill>
                  <a:srgbClr val="00B050"/>
                </a:solidFill>
              </a:rPr>
              <a:t>melhores resultados no sentido da minimização do erro médio</a:t>
            </a:r>
            <a:r>
              <a:rPr lang="pt-BR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26FF0E-2384-5A28-B8CB-B3AEB327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4" y="2393877"/>
            <a:ext cx="4337444" cy="32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3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densas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recebem as características extraídas</a:t>
            </a:r>
            <a:r>
              <a:rPr lang="pt-BR" b="0" i="0" dirty="0">
                <a:effectLst/>
              </a:rPr>
              <a:t> pelas camadas convolucionais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combinam essas informações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padrões complexos</a:t>
            </a:r>
            <a:r>
              <a:rPr lang="pt-BR" b="0" i="0" dirty="0">
                <a:effectLst/>
              </a:rPr>
              <a:t> e realizar a tarefa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classificação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regressão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Em tarefas de classificação, elas mapeiam as características para as classes alvo, enquanto em tarefas de regressão, produzem uma saída contínua.</a:t>
            </a:r>
            <a:endParaRPr lang="en-US" b="0" i="0" dirty="0">
              <a:effectLst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FCA7E-A4BE-560D-1B41-6DF0AC07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52" y="1507323"/>
            <a:ext cx="2679495" cy="53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4A22F-0D22-7352-C8E5-C07E425A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"/>
          <a:stretch/>
        </p:blipFill>
        <p:spPr>
          <a:xfrm>
            <a:off x="381598" y="1759855"/>
            <a:ext cx="5714402" cy="473302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5A6706-D53F-396B-6CC2-8EF58B39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018" y="1825624"/>
            <a:ext cx="5301674" cy="5032375"/>
          </a:xfrm>
        </p:spPr>
        <p:txBody>
          <a:bodyPr/>
          <a:lstStyle/>
          <a:p>
            <a:r>
              <a:rPr lang="pt-BR" b="1" i="1" dirty="0">
                <a:solidFill>
                  <a:srgbClr val="00B050"/>
                </a:solidFill>
              </a:rPr>
              <a:t>Combinando conceitos simples</a:t>
            </a:r>
            <a:r>
              <a:rPr lang="pt-BR" dirty="0"/>
              <a:t>, como cantos e contornos, </a:t>
            </a:r>
            <a:r>
              <a:rPr lang="pt-BR" b="1" i="1" dirty="0">
                <a:solidFill>
                  <a:srgbClr val="00B050"/>
                </a:solidFill>
              </a:rPr>
              <a:t>com conceitos mais complexos</a:t>
            </a:r>
            <a:r>
              <a:rPr lang="pt-BR" dirty="0"/>
              <a:t>, como partes de um objeto, </a:t>
            </a:r>
            <a:r>
              <a:rPr lang="pt-BR" b="1" i="1" dirty="0">
                <a:solidFill>
                  <a:srgbClr val="00B050"/>
                </a:solidFill>
              </a:rPr>
              <a:t>uma rede convolucional aprende a detectar pessoas</a:t>
            </a:r>
            <a:r>
              <a:rPr lang="pt-BR" dirty="0"/>
              <a:t>, por exemplo.</a:t>
            </a:r>
          </a:p>
        </p:txBody>
      </p:sp>
    </p:spTree>
    <p:extLst>
      <p:ext uri="{BB962C8B-B14F-4D97-AF65-F5344CB8AC3E}">
        <p14:creationId xmlns:p14="http://schemas.microsoft.com/office/powerpoint/2010/main" val="77908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dirty="0"/>
              <a:t>Portanto, o que fazemos no </a:t>
            </a:r>
            <a:r>
              <a:rPr lang="pt-BR" i="1" dirty="0"/>
              <a:t>transfer learning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congelar</a:t>
            </a:r>
            <a:r>
              <a:rPr lang="pt-BR" dirty="0"/>
              <a:t> os pesos das camadas iniciais (características gerais, independentes da tarefa) e apenas aplicar atualizações (i.e., gradiente descendente) aos pesos das camadas finais (i.e., ajuste fino).</a:t>
            </a:r>
          </a:p>
          <a:p>
            <a:r>
              <a:rPr lang="pt-BR" dirty="0"/>
              <a:t>Se a tarefa da rede neural pré-treinada for muito similar à nova tarefa, pode-se treinar apenas as camadas densas.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233A8F-6E50-A942-42B9-032A6BA1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1690688"/>
            <a:ext cx="519116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7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5254" cy="5032376"/>
          </a:xfrm>
        </p:spPr>
        <p:txBody>
          <a:bodyPr>
            <a:normAutofit/>
          </a:bodyPr>
          <a:lstStyle/>
          <a:p>
            <a:r>
              <a:rPr lang="pt-BR" dirty="0"/>
              <a:t>Em geral, </a:t>
            </a:r>
            <a:r>
              <a:rPr lang="pt-BR" b="1" i="1" dirty="0">
                <a:solidFill>
                  <a:srgbClr val="00B050"/>
                </a:solidFill>
              </a:rPr>
              <a:t>começamos com todas as camadas congeladas</a:t>
            </a:r>
            <a:r>
              <a:rPr lang="pt-BR" dirty="0"/>
              <a:t>, com </a:t>
            </a:r>
            <a:r>
              <a:rPr lang="pt-BR" b="1" i="1" dirty="0">
                <a:solidFill>
                  <a:srgbClr val="00B050"/>
                </a:solidFill>
              </a:rPr>
              <a:t>exceção da camada densa de saída</a:t>
            </a:r>
            <a:r>
              <a:rPr lang="pt-BR" dirty="0"/>
              <a:t> (i.e., a camada com função de ativação </a:t>
            </a:r>
            <a:r>
              <a:rPr lang="pt-BR" i="1" dirty="0"/>
              <a:t>softmax</a:t>
            </a:r>
            <a:r>
              <a:rPr lang="pt-BR" dirty="0"/>
              <a:t>).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o modelo e </a:t>
            </a:r>
            <a:r>
              <a:rPr lang="pt-BR" b="1" i="1" dirty="0">
                <a:solidFill>
                  <a:srgbClr val="00B050"/>
                </a:solidFill>
              </a:rPr>
              <a:t>verificamos seu desempenho</a:t>
            </a:r>
            <a:r>
              <a:rPr lang="pt-BR" dirty="0"/>
              <a:t>.</a:t>
            </a:r>
          </a:p>
          <a:p>
            <a:r>
              <a:rPr lang="pt-BR" dirty="0"/>
              <a:t>Na sequência, </a:t>
            </a:r>
            <a:r>
              <a:rPr lang="pt-BR" b="1" i="1" dirty="0">
                <a:solidFill>
                  <a:srgbClr val="00B050"/>
                </a:solidFill>
              </a:rPr>
              <a:t>descongelamos uma ou duas camadas </a:t>
            </a:r>
            <a:r>
              <a:rPr lang="pt-BR" dirty="0"/>
              <a:t>ocultas do topo da rede e a </a:t>
            </a:r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para ver se seu </a:t>
            </a:r>
            <a:r>
              <a:rPr lang="pt-BR" b="1" i="1" dirty="0">
                <a:solidFill>
                  <a:srgbClr val="00B050"/>
                </a:solidFill>
              </a:rPr>
              <a:t>desempenho melhora</a:t>
            </a:r>
            <a:r>
              <a:rPr lang="pt-BR" dirty="0"/>
              <a:t>.</a:t>
            </a:r>
          </a:p>
          <a:p>
            <a:r>
              <a:rPr lang="pt-BR" dirty="0"/>
              <a:t>Esse </a:t>
            </a:r>
            <a:r>
              <a:rPr lang="pt-BR" b="1" i="1" dirty="0">
                <a:solidFill>
                  <a:srgbClr val="00B050"/>
                </a:solidFill>
              </a:rPr>
              <a:t>processo</a:t>
            </a:r>
            <a:r>
              <a:rPr lang="pt-BR" dirty="0"/>
              <a:t> pode ser </a:t>
            </a:r>
            <a:r>
              <a:rPr lang="pt-BR" b="1" i="1" dirty="0">
                <a:solidFill>
                  <a:srgbClr val="00B050"/>
                </a:solidFill>
              </a:rPr>
              <a:t>repetido até que não se obtenha mais melhorias </a:t>
            </a:r>
            <a:r>
              <a:rPr lang="pt-BR" dirty="0"/>
              <a:t>no desempenho.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Quanto mais dados de treinamento </a:t>
            </a:r>
            <a:r>
              <a:rPr lang="pt-BR" dirty="0"/>
              <a:t>tivermos, </a:t>
            </a:r>
            <a:r>
              <a:rPr lang="pt-BR" b="1" i="1" dirty="0">
                <a:solidFill>
                  <a:srgbClr val="00B050"/>
                </a:solidFill>
              </a:rPr>
              <a:t>mais camadas podemos descongelar</a:t>
            </a:r>
            <a:r>
              <a:rPr lang="pt-BR" dirty="0"/>
              <a:t>.</a:t>
            </a:r>
          </a:p>
          <a:p>
            <a:r>
              <a:rPr lang="pt-BR" dirty="0"/>
              <a:t>Também é útil </a:t>
            </a:r>
            <a:r>
              <a:rPr lang="pt-BR" b="1" i="1" dirty="0">
                <a:solidFill>
                  <a:srgbClr val="00B050"/>
                </a:solidFill>
              </a:rPr>
              <a:t>reduzir a taxa de aprendizado ao descongelar camadas</a:t>
            </a:r>
            <a:r>
              <a:rPr lang="pt-BR" dirty="0"/>
              <a:t>, pois isso evitará destruir os pesos já ajustados.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E28649-7E97-000A-0205-D57160E6B828}"/>
              </a:ext>
            </a:extLst>
          </p:cNvPr>
          <p:cNvSpPr txBox="1"/>
          <p:nvPr/>
        </p:nvSpPr>
        <p:spPr>
          <a:xfrm>
            <a:off x="10058399" y="6596390"/>
            <a:ext cx="213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3"/>
              </a:rPr>
              <a:t>Exemplo: </a:t>
            </a:r>
            <a:r>
              <a:rPr lang="pt-BR" sz="1100" dirty="0" err="1">
                <a:hlinkClick r:id="rId3"/>
              </a:rPr>
              <a:t>transfer_learning.ipynb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06244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Evitando o sobreajuste</a:t>
            </a:r>
            <a:r>
              <a:rPr lang="pt-BR" dirty="0"/>
              <a:t>”.</a:t>
            </a:r>
          </a:p>
          <a:p>
            <a:r>
              <a:rPr lang="pt-BR" dirty="0">
                <a:hlinkClick r:id="rId3"/>
              </a:rPr>
              <a:t>Exercício: </a:t>
            </a:r>
            <a:r>
              <a:rPr lang="pt-BR" dirty="0" err="1">
                <a:hlinkClick r:id="rId3"/>
              </a:rPr>
              <a:t>Transfer</a:t>
            </a:r>
            <a:r>
              <a:rPr lang="pt-BR" dirty="0">
                <a:hlinkClick r:id="rId3"/>
              </a:rPr>
              <a:t> </a:t>
            </a:r>
            <a:r>
              <a:rPr lang="pt-BR" dirty="0" err="1">
                <a:hlinkClick r:id="rId3"/>
              </a:rPr>
              <a:t>learning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C8D53DB-6B6B-ED4A-8F9E-ADA3546A2EE4}"/>
              </a:ext>
            </a:extLst>
          </p:cNvPr>
          <p:cNvGrpSpPr/>
          <p:nvPr/>
        </p:nvGrpSpPr>
        <p:grpSpPr>
          <a:xfrm>
            <a:off x="1155700" y="1034448"/>
            <a:ext cx="3172459" cy="5281073"/>
            <a:chOff x="1155700" y="1034448"/>
            <a:chExt cx="3172459" cy="5281073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9F595B1-2923-A20A-91C6-99C9322422CC}"/>
                </a:ext>
              </a:extLst>
            </p:cNvPr>
            <p:cNvSpPr/>
            <p:nvPr/>
          </p:nvSpPr>
          <p:spPr>
            <a:xfrm>
              <a:off x="1155700" y="1371602"/>
              <a:ext cx="1470025" cy="19950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35" name="Chave Direita 34">
              <a:extLst>
                <a:ext uri="{FF2B5EF4-FFF2-40B4-BE49-F238E27FC236}">
                  <a16:creationId xmlns:a16="http://schemas.microsoft.com/office/drawing/2014/main" id="{F144167C-54A2-BB10-9FF6-9DB5274B6E7F}"/>
                </a:ext>
              </a:extLst>
            </p:cNvPr>
            <p:cNvSpPr/>
            <p:nvPr/>
          </p:nvSpPr>
          <p:spPr>
            <a:xfrm>
              <a:off x="2689860" y="1477818"/>
              <a:ext cx="167640" cy="18518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14E1BED6-598F-1F97-0D3C-5805C0F28572}"/>
                </a:ext>
              </a:extLst>
            </p:cNvPr>
            <p:cNvSpPr txBox="1"/>
            <p:nvPr/>
          </p:nvSpPr>
          <p:spPr>
            <a:xfrm>
              <a:off x="2773680" y="1988264"/>
              <a:ext cx="15544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gerais, independentemente da tarefa.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AA68691D-6B4D-03F1-B0D5-6EAAC3E17ED7}"/>
              </a:ext>
            </a:extLst>
          </p:cNvPr>
          <p:cNvGrpSpPr/>
          <p:nvPr/>
        </p:nvGrpSpPr>
        <p:grpSpPr>
          <a:xfrm>
            <a:off x="4719667" y="1017061"/>
            <a:ext cx="2882898" cy="5281073"/>
            <a:chOff x="6336031" y="1188336"/>
            <a:chExt cx="2882898" cy="528107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80BED1C4-8203-FC9F-CD5E-F1DA85834CDA}"/>
                </a:ext>
              </a:extLst>
            </p:cNvPr>
            <p:cNvSpPr/>
            <p:nvPr/>
          </p:nvSpPr>
          <p:spPr>
            <a:xfrm>
              <a:off x="6336031" y="3529550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eta: para Baixo 39">
              <a:extLst>
                <a:ext uri="{FF2B5EF4-FFF2-40B4-BE49-F238E27FC236}">
                  <a16:creationId xmlns:a16="http://schemas.microsoft.com/office/drawing/2014/main" id="{C7539526-B2D6-A6F1-648F-2C98BE3015BB}"/>
                </a:ext>
              </a:extLst>
            </p:cNvPr>
            <p:cNvSpPr/>
            <p:nvPr/>
          </p:nvSpPr>
          <p:spPr>
            <a:xfrm>
              <a:off x="6959918" y="5995883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073A68B5-C88C-C54A-2798-8953B99A5677}"/>
                </a:ext>
              </a:extLst>
            </p:cNvPr>
            <p:cNvSpPr/>
            <p:nvPr/>
          </p:nvSpPr>
          <p:spPr>
            <a:xfrm>
              <a:off x="6390295" y="163170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E58977B-10DF-E318-3D27-D9BB950B9A8A}"/>
                </a:ext>
              </a:extLst>
            </p:cNvPr>
            <p:cNvSpPr/>
            <p:nvPr/>
          </p:nvSpPr>
          <p:spPr>
            <a:xfrm>
              <a:off x="6390295" y="214432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30CB3B1-56E4-A187-9A76-C96EB7E409B1}"/>
                </a:ext>
              </a:extLst>
            </p:cNvPr>
            <p:cNvSpPr/>
            <p:nvPr/>
          </p:nvSpPr>
          <p:spPr>
            <a:xfrm>
              <a:off x="6390295" y="265694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6B31E094-8073-A8D2-F909-D19BE8E022B3}"/>
                </a:ext>
              </a:extLst>
            </p:cNvPr>
            <p:cNvSpPr/>
            <p:nvPr/>
          </p:nvSpPr>
          <p:spPr>
            <a:xfrm>
              <a:off x="6390295" y="315108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A8C0692-A6F3-7109-10D8-6C39F27844CD}"/>
                </a:ext>
              </a:extLst>
            </p:cNvPr>
            <p:cNvSpPr/>
            <p:nvPr/>
          </p:nvSpPr>
          <p:spPr>
            <a:xfrm>
              <a:off x="6390295" y="36452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E5ECEF5-74AE-7FB0-B496-D2B75E4D2A60}"/>
                </a:ext>
              </a:extLst>
            </p:cNvPr>
            <p:cNvSpPr/>
            <p:nvPr/>
          </p:nvSpPr>
          <p:spPr>
            <a:xfrm>
              <a:off x="6390295" y="41393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E405DF88-0506-B2DC-67F6-352BC6B627D7}"/>
                </a:ext>
              </a:extLst>
            </p:cNvPr>
            <p:cNvSpPr/>
            <p:nvPr/>
          </p:nvSpPr>
          <p:spPr>
            <a:xfrm>
              <a:off x="6390295" y="46473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D9D21D9-DA7B-325B-BDDE-BDE377ADECC6}"/>
                </a:ext>
              </a:extLst>
            </p:cNvPr>
            <p:cNvSpPr/>
            <p:nvPr/>
          </p:nvSpPr>
          <p:spPr>
            <a:xfrm>
              <a:off x="6390295" y="51553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38F3E04-B7F1-3AFF-E9FF-34229F878367}"/>
                </a:ext>
              </a:extLst>
            </p:cNvPr>
            <p:cNvSpPr/>
            <p:nvPr/>
          </p:nvSpPr>
          <p:spPr>
            <a:xfrm>
              <a:off x="6390295" y="566337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6540963-3A22-3C89-F842-156B897DF04E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7059931" y="196421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012572EC-23A5-F095-87FF-D412DC186C76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7059931" y="247683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60F7441F-A8AF-19B1-5A06-D9686FBD5C6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7059931" y="298945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89C79ED-9916-9A01-94BA-1BA7A1E93AF8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7059931" y="3483596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FF559693-45DD-43F3-4948-52A1861B157F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7059931" y="397774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D12FE958-61F3-8EE3-046D-380897599785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7059931" y="4471886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9B75C011-8D4B-272E-45D4-D5C5E1EEAE3F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7059931" y="4979891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C598FBFD-FAF5-A26E-B7AA-D20E454EE68F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>
              <a:off x="7059931" y="5487887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eta: para Baixo 57">
              <a:extLst>
                <a:ext uri="{FF2B5EF4-FFF2-40B4-BE49-F238E27FC236}">
                  <a16:creationId xmlns:a16="http://schemas.microsoft.com/office/drawing/2014/main" id="{C2C51BD9-2186-E49E-A0AB-17825BF20B6E}"/>
                </a:ext>
              </a:extLst>
            </p:cNvPr>
            <p:cNvSpPr/>
            <p:nvPr/>
          </p:nvSpPr>
          <p:spPr>
            <a:xfrm>
              <a:off x="6959918" y="1465957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08AAE48-F192-7686-8B53-A229B538B4AC}"/>
                </a:ext>
              </a:extLst>
            </p:cNvPr>
            <p:cNvSpPr txBox="1"/>
            <p:nvPr/>
          </p:nvSpPr>
          <p:spPr>
            <a:xfrm>
              <a:off x="6390295" y="1188336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9D0C515-326E-5559-5736-0FA8083344B7}"/>
                </a:ext>
              </a:extLst>
            </p:cNvPr>
            <p:cNvSpPr txBox="1"/>
            <p:nvPr/>
          </p:nvSpPr>
          <p:spPr>
            <a:xfrm>
              <a:off x="6390295" y="6161632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61" name="Chave Direita 60">
              <a:extLst>
                <a:ext uri="{FF2B5EF4-FFF2-40B4-BE49-F238E27FC236}">
                  <a16:creationId xmlns:a16="http://schemas.microsoft.com/office/drawing/2014/main" id="{1222614C-B0A9-C5F6-511F-1664DEE222C7}"/>
                </a:ext>
              </a:extLst>
            </p:cNvPr>
            <p:cNvSpPr/>
            <p:nvPr/>
          </p:nvSpPr>
          <p:spPr>
            <a:xfrm>
              <a:off x="7870191" y="3529550"/>
              <a:ext cx="167640" cy="990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BC42D5D7-691C-CE6E-D061-BAC083D14CB0}"/>
                </a:ext>
              </a:extLst>
            </p:cNvPr>
            <p:cNvSpPr txBox="1"/>
            <p:nvPr/>
          </p:nvSpPr>
          <p:spPr>
            <a:xfrm>
              <a:off x="7954011" y="3657598"/>
              <a:ext cx="12649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específicas da tarefa.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8F208CC-770A-C0BD-BAD8-611689EEA5FB}"/>
              </a:ext>
            </a:extLst>
          </p:cNvPr>
          <p:cNvGrpSpPr/>
          <p:nvPr/>
        </p:nvGrpSpPr>
        <p:grpSpPr>
          <a:xfrm>
            <a:off x="8437911" y="943144"/>
            <a:ext cx="2673434" cy="5281073"/>
            <a:chOff x="8437911" y="943144"/>
            <a:chExt cx="2673434" cy="528107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40920F2-5980-2F9F-B0F1-3758EA2C72C1}"/>
                </a:ext>
              </a:extLst>
            </p:cNvPr>
            <p:cNvSpPr/>
            <p:nvPr/>
          </p:nvSpPr>
          <p:spPr>
            <a:xfrm>
              <a:off x="8437911" y="4291127"/>
              <a:ext cx="1451419" cy="15072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Seta: para Baixo 4">
              <a:extLst>
                <a:ext uri="{FF2B5EF4-FFF2-40B4-BE49-F238E27FC236}">
                  <a16:creationId xmlns:a16="http://schemas.microsoft.com/office/drawing/2014/main" id="{A3005B4E-941E-55F1-1C24-1119CFDCD12E}"/>
                </a:ext>
              </a:extLst>
            </p:cNvPr>
            <p:cNvSpPr/>
            <p:nvPr/>
          </p:nvSpPr>
          <p:spPr>
            <a:xfrm>
              <a:off x="9061798" y="5750691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561A55D-DBEF-08DE-9053-D0D1B8208595}"/>
                </a:ext>
              </a:extLst>
            </p:cNvPr>
            <p:cNvSpPr/>
            <p:nvPr/>
          </p:nvSpPr>
          <p:spPr>
            <a:xfrm>
              <a:off x="8492175" y="138651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3260A36-A2EF-CE49-B21D-7247ED51E48D}"/>
                </a:ext>
              </a:extLst>
            </p:cNvPr>
            <p:cNvSpPr/>
            <p:nvPr/>
          </p:nvSpPr>
          <p:spPr>
            <a:xfrm>
              <a:off x="8492175" y="18991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C55F477-D248-5394-5105-BA3FB5F70C00}"/>
                </a:ext>
              </a:extLst>
            </p:cNvPr>
            <p:cNvSpPr/>
            <p:nvPr/>
          </p:nvSpPr>
          <p:spPr>
            <a:xfrm>
              <a:off x="8492175" y="241175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DA6AEB0-F806-E948-DBC7-5C843748703E}"/>
                </a:ext>
              </a:extLst>
            </p:cNvPr>
            <p:cNvSpPr/>
            <p:nvPr/>
          </p:nvSpPr>
          <p:spPr>
            <a:xfrm>
              <a:off x="8492175" y="290589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E44D94D-EBB8-78FB-8AB4-B97E3D4B77A2}"/>
                </a:ext>
              </a:extLst>
            </p:cNvPr>
            <p:cNvSpPr/>
            <p:nvPr/>
          </p:nvSpPr>
          <p:spPr>
            <a:xfrm>
              <a:off x="8492175" y="340004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E78103-B09E-AAC5-7C34-6A76A5F92445}"/>
                </a:ext>
              </a:extLst>
            </p:cNvPr>
            <p:cNvSpPr/>
            <p:nvPr/>
          </p:nvSpPr>
          <p:spPr>
            <a:xfrm>
              <a:off x="8492175" y="38941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5FA87FA-6046-13D5-F8B3-4E411A37A546}"/>
                </a:ext>
              </a:extLst>
            </p:cNvPr>
            <p:cNvSpPr/>
            <p:nvPr/>
          </p:nvSpPr>
          <p:spPr>
            <a:xfrm>
              <a:off x="8492175" y="44021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11F95FF-64C6-90A2-EF9A-826651FE65CE}"/>
                </a:ext>
              </a:extLst>
            </p:cNvPr>
            <p:cNvSpPr/>
            <p:nvPr/>
          </p:nvSpPr>
          <p:spPr>
            <a:xfrm>
              <a:off x="8492175" y="49101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5B758978-54FC-17B7-B198-A986B704C90D}"/>
                </a:ext>
              </a:extLst>
            </p:cNvPr>
            <p:cNvSpPr/>
            <p:nvPr/>
          </p:nvSpPr>
          <p:spPr>
            <a:xfrm>
              <a:off x="8492175" y="54181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E3720D25-CA97-8160-C80B-D703D6F020D1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9161811" y="171902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631E755F-380D-4F9B-3850-DB72A0C8A6F5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9161811" y="2231641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17E7082D-2861-14E2-5D00-37A290B77425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>
              <a:off x="9161811" y="274425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DE6CD969-BD22-2A52-1C59-135AA7B1537B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>
              <a:off x="9161811" y="323840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9CEAF57A-4080-3C02-9BB8-19F3E5DA5ED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>
              <a:off x="9161811" y="373254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51959DD3-765D-74B6-20A4-26BD297A4CD5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9161811" y="4226694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8815EAC2-8272-7A1B-5018-ED6CDC8ACC27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9161811" y="47346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D1815A9D-2418-6F54-7F4B-B47D1F955D5C}"/>
                </a:ext>
              </a:extLst>
            </p:cNvPr>
            <p:cNvCxnSpPr>
              <a:stCxn id="28" idx="2"/>
              <a:endCxn id="38" idx="0"/>
            </p:cNvCxnSpPr>
            <p:nvPr/>
          </p:nvCxnSpPr>
          <p:spPr>
            <a:xfrm>
              <a:off x="9161811" y="5242695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eta: para Baixo 71">
              <a:extLst>
                <a:ext uri="{FF2B5EF4-FFF2-40B4-BE49-F238E27FC236}">
                  <a16:creationId xmlns:a16="http://schemas.microsoft.com/office/drawing/2014/main" id="{C14161EC-2E86-D7C2-14DA-A773B9CA3FF3}"/>
                </a:ext>
              </a:extLst>
            </p:cNvPr>
            <p:cNvSpPr/>
            <p:nvPr/>
          </p:nvSpPr>
          <p:spPr>
            <a:xfrm>
              <a:off x="9061798" y="122076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6F0D932-47AF-7A56-51FA-4D1DE8770D5E}"/>
                </a:ext>
              </a:extLst>
            </p:cNvPr>
            <p:cNvSpPr txBox="1"/>
            <p:nvPr/>
          </p:nvSpPr>
          <p:spPr>
            <a:xfrm>
              <a:off x="8492175" y="943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0151195-620C-0771-AD7B-463629D428FC}"/>
                </a:ext>
              </a:extLst>
            </p:cNvPr>
            <p:cNvSpPr txBox="1"/>
            <p:nvPr/>
          </p:nvSpPr>
          <p:spPr>
            <a:xfrm>
              <a:off x="8492175" y="5916440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5" name="Chave Direita 74">
              <a:extLst>
                <a:ext uri="{FF2B5EF4-FFF2-40B4-BE49-F238E27FC236}">
                  <a16:creationId xmlns:a16="http://schemas.microsoft.com/office/drawing/2014/main" id="{D3A5B122-0DAA-39A4-138A-0A3DFF45A1D7}"/>
                </a:ext>
              </a:extLst>
            </p:cNvPr>
            <p:cNvSpPr/>
            <p:nvPr/>
          </p:nvSpPr>
          <p:spPr>
            <a:xfrm>
              <a:off x="9972071" y="4402189"/>
              <a:ext cx="167640" cy="13485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83DD98A-06F0-7A31-3C7F-CDAAFACDF0FF}"/>
                </a:ext>
              </a:extLst>
            </p:cNvPr>
            <p:cNvSpPr txBox="1"/>
            <p:nvPr/>
          </p:nvSpPr>
          <p:spPr>
            <a:xfrm>
              <a:off x="10055891" y="4854947"/>
              <a:ext cx="1055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Classificação dos objetos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793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2"/>
              <a:ext cx="1470025" cy="251517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fino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3803006"/>
              <a:ext cx="1470025" cy="19923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26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17" y="1825624"/>
            <a:ext cx="6265674" cy="5032375"/>
          </a:xfrm>
        </p:spPr>
        <p:txBody>
          <a:bodyPr>
            <a:normAutofit/>
          </a:bodyPr>
          <a:lstStyle/>
          <a:p>
            <a:r>
              <a:rPr lang="pt-BR" dirty="0"/>
              <a:t>Em essência, o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 faz com que um </a:t>
            </a:r>
            <a:r>
              <a:rPr lang="pt-BR" b="1" i="1" dirty="0">
                <a:solidFill>
                  <a:srgbClr val="00B050"/>
                </a:solidFill>
              </a:rPr>
              <a:t>modelo extraia</a:t>
            </a:r>
            <a:r>
              <a:rPr lang="pt-BR" dirty="0"/>
              <a:t>, sem saber, parte da </a:t>
            </a:r>
            <a:r>
              <a:rPr lang="pt-BR" b="1" i="1" dirty="0">
                <a:solidFill>
                  <a:srgbClr val="00B050"/>
                </a:solidFill>
              </a:rPr>
              <a:t>variação residual </a:t>
            </a:r>
            <a:r>
              <a:rPr lang="pt-BR" dirty="0"/>
              <a:t>(i.e., o ruído), </a:t>
            </a:r>
            <a:r>
              <a:rPr lang="pt-BR" b="1" i="1" dirty="0">
                <a:solidFill>
                  <a:srgbClr val="00B050"/>
                </a:solidFill>
              </a:rPr>
              <a:t>como se essa variação representasse o padrão geral por trás dos dados</a:t>
            </a:r>
            <a:r>
              <a:rPr lang="pt-BR" dirty="0"/>
              <a:t>.</a:t>
            </a:r>
          </a:p>
          <a:p>
            <a:r>
              <a:rPr lang="pt-BR" dirty="0"/>
              <a:t>Um modelo </a:t>
            </a:r>
            <a:r>
              <a:rPr lang="pt-BR" b="1" i="1" dirty="0">
                <a:solidFill>
                  <a:srgbClr val="00B050"/>
                </a:solidFill>
              </a:rPr>
              <a:t>muito flexível</a:t>
            </a:r>
            <a:r>
              <a:rPr lang="pt-BR" dirty="0"/>
              <a:t>, que se sobreajusta aos dados de treinamento, apresenta </a:t>
            </a:r>
            <a:r>
              <a:rPr lang="pt-BR" b="1" i="1" dirty="0">
                <a:solidFill>
                  <a:srgbClr val="00B050"/>
                </a:solidFill>
              </a:rPr>
              <a:t>alta variância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5" y="2209328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76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618" y="1825624"/>
            <a:ext cx="6827873" cy="5032375"/>
          </a:xfrm>
        </p:spPr>
        <p:txBody>
          <a:bodyPr>
            <a:normAutofit/>
          </a:bodyPr>
          <a:lstStyle/>
          <a:p>
            <a:r>
              <a:rPr lang="pt-BR" dirty="0"/>
              <a:t>A alta variância</a:t>
            </a:r>
            <a:r>
              <a:rPr lang="pt-BR" b="0" i="0" dirty="0">
                <a:effectLst/>
              </a:rPr>
              <a:t> significa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</a:t>
            </a:r>
            <a:r>
              <a:rPr lang="pt-BR" b="0" i="0" dirty="0">
                <a:effectLst/>
              </a:rPr>
              <a:t> é muito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sensível às variações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modelo será diferente para cada conjunto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modelo se distancia do padrão geral por trás dos dados.</a:t>
            </a:r>
          </a:p>
          <a:p>
            <a:r>
              <a:rPr lang="pt-BR" dirty="0"/>
              <a:t>Ou seja, ele irá se </a:t>
            </a:r>
            <a:r>
              <a:rPr lang="pt-BR" b="1" i="1" dirty="0">
                <a:solidFill>
                  <a:srgbClr val="00B050"/>
                </a:solidFill>
              </a:rPr>
              <a:t>ajustar tão bem aos dados que vai aprender até o ruído presente nas amostras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9" y="2358415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57D9-D95B-09E9-2635-36F12E20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Complexidade (ou flexibilidade) ideal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463E9-7187-5BEC-27A7-77212D66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1" y="1825624"/>
            <a:ext cx="6341164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modelo mostrado na figura ao lado tem ordem apropriada (ordem 1).</a:t>
            </a:r>
          </a:p>
          <a:p>
            <a:r>
              <a:rPr lang="pt-BR" b="0" dirty="0">
                <a:effectLst/>
              </a:rPr>
              <a:t>Percebam que ele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varia tanto </a:t>
            </a:r>
            <a:r>
              <a:rPr lang="pt-BR" b="0" dirty="0">
                <a:effectLst/>
              </a:rPr>
              <a:t>como no exemplo anterior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se varia o ruído adicionado às amostras de treinamento</a:t>
            </a:r>
            <a:r>
              <a:rPr lang="pt-BR" b="0" dirty="0">
                <a:effectLst/>
              </a:rPr>
              <a:t>.</a:t>
            </a:r>
          </a:p>
          <a:p>
            <a:r>
              <a:rPr lang="pt-BR" b="0" dirty="0">
                <a:effectLst/>
              </a:rPr>
              <a:t>Um modelo que apresente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flexibilidade ideal</a:t>
            </a:r>
            <a:r>
              <a:rPr lang="pt-BR" b="0" dirty="0">
                <a:effectLst/>
              </a:rPr>
              <a:t> terá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baixa variância</a:t>
            </a:r>
            <a:r>
              <a:rPr lang="pt-BR" b="0" dirty="0">
                <a:effectLst/>
              </a:rPr>
              <a:t>, ou seja, ele sempre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tenderá a capturar o padrão geral por trás das amostras</a:t>
            </a:r>
            <a:r>
              <a:rPr lang="pt-BR" b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mesmo que ruidosas</a:t>
            </a:r>
            <a:r>
              <a:rPr lang="pt-BR" b="0" dirty="0">
                <a:effectLst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6D35BB-0715-16C1-54DF-FD779859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6" y="2514600"/>
            <a:ext cx="4367709" cy="32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56B790-8EE3-573C-13FA-B02060A11DA4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Overfitting.ipynb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9049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B566-D571-BD6F-E0D3-18E76F0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Causas do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5C1B5-093D-0D16-1FAC-FAB201CB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97629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Modelo complexo:</a:t>
            </a:r>
            <a:r>
              <a:rPr lang="pt-BR" b="0" i="0" dirty="0">
                <a:effectLst/>
              </a:rPr>
              <a:t>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muito complexo</a:t>
            </a:r>
            <a:r>
              <a:rPr lang="pt-BR" b="0" i="0" dirty="0">
                <a:effectLst/>
              </a:rPr>
              <a:t>, com muitos parâmetros (i.e</a:t>
            </a:r>
            <a:r>
              <a:rPr lang="pt-BR" dirty="0"/>
              <a:t>., pesos)</a:t>
            </a:r>
            <a:r>
              <a:rPr lang="pt-BR" b="0" i="0" dirty="0">
                <a:effectLst/>
              </a:rPr>
              <a:t>, tem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alta capacidade de representação</a:t>
            </a:r>
            <a:r>
              <a:rPr lang="pt-BR" b="0" i="0" dirty="0">
                <a:effectLst/>
              </a:rPr>
              <a:t> (ou flexibilidade) e pode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 ajustar demais aos dados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1" i="0" dirty="0">
                <a:effectLst/>
              </a:rPr>
              <a:t>Dados insuficientes:</a:t>
            </a:r>
            <a:r>
              <a:rPr lang="pt-BR" b="0" i="0" dirty="0">
                <a:effectLst/>
              </a:rPr>
              <a:t> Quando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dados de treinamento são limitados em quantidade</a:t>
            </a:r>
            <a:r>
              <a:rPr lang="pt-BR" b="0" i="0" dirty="0">
                <a:effectLst/>
              </a:rPr>
              <a:t>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pode não ter informações suficientes para generalizar</a:t>
            </a:r>
            <a:r>
              <a:rPr lang="pt-BR" b="0" i="0" dirty="0">
                <a:effectLst/>
              </a:rPr>
              <a:t> adequadamente.</a:t>
            </a:r>
          </a:p>
          <a:p>
            <a:r>
              <a:rPr lang="pt-BR" b="1" i="0" dirty="0">
                <a:effectLst/>
              </a:rPr>
              <a:t>Ruído nos dados:</a:t>
            </a:r>
            <a:r>
              <a:rPr lang="pt-BR" b="0" i="0" dirty="0">
                <a:effectLst/>
              </a:rPr>
              <a:t> A presença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ruído ou outliers nos dados de treinamento</a:t>
            </a:r>
            <a:r>
              <a:rPr lang="pt-BR" b="0" i="0" dirty="0">
                <a:effectLst/>
              </a:rPr>
              <a:t> pode fazer com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tente ajustar-se a essas variações aleatórias</a:t>
            </a:r>
            <a:r>
              <a:rPr lang="pt-BR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85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7" y="1825624"/>
            <a:ext cx="6455745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Dividir o conjunto total </a:t>
            </a:r>
            <a:r>
              <a:rPr lang="pt-BR" b="0" i="0" dirty="0">
                <a:effectLst/>
              </a:rPr>
              <a:t>de em um conjunto de treinamento e um conjunto de validação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avaliar o erro em ambos os conjuntos ao longo do treinamento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desempenho no conjunto de validação for significativamente pior</a:t>
            </a:r>
            <a:r>
              <a:rPr lang="pt-BR" b="0" i="0" dirty="0">
                <a:effectLst/>
              </a:rPr>
              <a:t> do que no conjunto de treinamento, é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possível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603EB6-7919-DCC3-AF0A-4ED8580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3" y="2003460"/>
            <a:ext cx="4367932" cy="32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D2DF02-63AE-3B1E-D5B4-C94647E5D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867" y="5345772"/>
            <a:ext cx="381256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train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3.023264662910588e-24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val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0.18213360918420743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CF8BD2-45EB-9A8A-EDA6-C2C4F04E8ACA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6444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dirty="0"/>
              <a:t>No caso de </a:t>
            </a:r>
            <a:r>
              <a:rPr lang="pt-BR" b="1" i="1" dirty="0">
                <a:solidFill>
                  <a:srgbClr val="00B050"/>
                </a:solidFill>
              </a:rPr>
              <a:t>modelos de aprendizado iterativo</a:t>
            </a:r>
            <a:r>
              <a:rPr lang="pt-BR" dirty="0"/>
              <a:t>, como redes neurais, podemos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monitorar o desempenho do modelo em ambos os conjuntos</a:t>
            </a:r>
            <a:r>
              <a:rPr lang="pt-BR" b="0" i="0" dirty="0">
                <a:effectLst/>
              </a:rPr>
              <a:t> durante o treinamento.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erro no conjunto de validação aumentar e no conjunto de treinamento diminuir </a:t>
            </a:r>
            <a:r>
              <a:rPr lang="pt-BR" b="0" i="0" dirty="0">
                <a:effectLst/>
              </a:rPr>
              <a:t>ao longo das épocas de treinamento, isso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um claro sinal de sobreajuste</a:t>
            </a:r>
            <a:r>
              <a:rPr lang="pt-BR" b="0" i="0" dirty="0">
                <a:effectLst/>
              </a:rPr>
              <a:t>.</a:t>
            </a:r>
          </a:p>
          <a:p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58D526-2A03-121F-CF8F-19DF9758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6" y="2160731"/>
            <a:ext cx="4333174" cy="31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4754AF-55B7-A2B5-1F12-A4542DFF6E10}"/>
              </a:ext>
            </a:extLst>
          </p:cNvPr>
          <p:cNvSpPr txBox="1"/>
          <p:nvPr/>
        </p:nvSpPr>
        <p:spPr>
          <a:xfrm>
            <a:off x="4366516" y="5250094"/>
            <a:ext cx="8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Épocas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9A02E6-3659-B1D5-1F68-43BB54ADE219}"/>
              </a:ext>
            </a:extLst>
          </p:cNvPr>
          <p:cNvSpPr txBox="1"/>
          <p:nvPr/>
        </p:nvSpPr>
        <p:spPr>
          <a:xfrm>
            <a:off x="547574" y="2063394"/>
            <a:ext cx="852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2115754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16404</TotalTime>
  <Words>4676</Words>
  <Application>Microsoft Office PowerPoint</Application>
  <PresentationFormat>Widescreen</PresentationFormat>
  <Paragraphs>341</Paragraphs>
  <Slides>38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georgia</vt:lpstr>
      <vt:lpstr>Google Sans</vt:lpstr>
      <vt:lpstr>Helvetica Neue</vt:lpstr>
      <vt:lpstr>roboto</vt:lpstr>
      <vt:lpstr>Wingdings</vt:lpstr>
      <vt:lpstr>Tema do Office</vt:lpstr>
      <vt:lpstr>TP557 - Tópicos avançados em IoT e Machine Learning: Prevenindo o sobreajuste</vt:lpstr>
      <vt:lpstr>O que vamos ver?</vt:lpstr>
      <vt:lpstr>Sobreajuste</vt:lpstr>
      <vt:lpstr>Sensibilidade aos dados de treinamento</vt:lpstr>
      <vt:lpstr>Sensibilidade aos dados de treinamento</vt:lpstr>
      <vt:lpstr>Complexidade (ou flexibilidade) ideal</vt:lpstr>
      <vt:lpstr>Causas do sobreajuste</vt:lpstr>
      <vt:lpstr>Como detectar o sobreajuste</vt:lpstr>
      <vt:lpstr>Como detectar o sobreajuste</vt:lpstr>
      <vt:lpstr>Como detectar o sobreajuste</vt:lpstr>
      <vt:lpstr>Como detectar o sobreajuste: k-fold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Data augmentation com Tensorflow</vt:lpstr>
      <vt:lpstr>Data augmentation com Tensorflow</vt:lpstr>
      <vt:lpstr>Data augmentation com Tensorflow</vt:lpstr>
      <vt:lpstr>Como evitar o sobreajuste?</vt:lpstr>
      <vt:lpstr>Como evitar o sobreajuste?</vt:lpstr>
      <vt:lpstr>Transfer learning</vt:lpstr>
      <vt:lpstr>Como evitar o sobreajuste?</vt:lpstr>
      <vt:lpstr>Transfer learning</vt:lpstr>
      <vt:lpstr>Transfer learning</vt:lpstr>
      <vt:lpstr>Rede convolucional</vt:lpstr>
      <vt:lpstr>Rede convolucional</vt:lpstr>
      <vt:lpstr>Rede convolucional</vt:lpstr>
      <vt:lpstr>Rede convolucional</vt:lpstr>
      <vt:lpstr>Rede convolucional</vt:lpstr>
      <vt:lpstr>Transfer learning</vt:lpstr>
      <vt:lpstr>Transfer learning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2585</cp:revision>
  <dcterms:created xsi:type="dcterms:W3CDTF">2020-01-20T13:50:05Z</dcterms:created>
  <dcterms:modified xsi:type="dcterms:W3CDTF">2023-10-03T19:16:38Z</dcterms:modified>
</cp:coreProperties>
</file>